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0" r:id="rId1"/>
  </p:sldMasterIdLst>
  <p:notesMasterIdLst>
    <p:notesMasterId r:id="rId30"/>
  </p:notesMasterIdLst>
  <p:sldIdLst>
    <p:sldId id="256" r:id="rId2"/>
    <p:sldId id="262" r:id="rId3"/>
    <p:sldId id="257" r:id="rId4"/>
    <p:sldId id="274" r:id="rId5"/>
    <p:sldId id="273" r:id="rId6"/>
    <p:sldId id="275" r:id="rId7"/>
    <p:sldId id="258" r:id="rId8"/>
    <p:sldId id="276" r:id="rId9"/>
    <p:sldId id="259" r:id="rId10"/>
    <p:sldId id="281" r:id="rId11"/>
    <p:sldId id="260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89" r:id="rId20"/>
    <p:sldId id="268" r:id="rId21"/>
    <p:sldId id="279" r:id="rId22"/>
    <p:sldId id="269" r:id="rId23"/>
    <p:sldId id="277" r:id="rId24"/>
    <p:sldId id="270" r:id="rId25"/>
    <p:sldId id="278" r:id="rId26"/>
    <p:sldId id="271" r:id="rId27"/>
    <p:sldId id="280" r:id="rId28"/>
    <p:sldId id="261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94660"/>
  </p:normalViewPr>
  <p:slideViewPr>
    <p:cSldViewPr>
      <p:cViewPr varScale="1">
        <p:scale>
          <a:sx n="72" d="100"/>
          <a:sy n="72" d="100"/>
        </p:scale>
        <p:origin x="1290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E2E35-9A63-4F66-8076-4E5A0CB3AE63}" type="datetimeFigureOut">
              <a:rPr lang="bg-BG" smtClean="0"/>
              <a:pPr/>
              <a:t>20.1.2016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6ECCD-CA70-452A-92DA-DDD8A86C238B}" type="slidenum">
              <a:rPr lang="bg-BG" smtClean="0"/>
              <a:pPr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64824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 eaLnBrk="1" latinLnBrk="0" hangingPunct="1"/>
            <a:r>
              <a:rPr lang="en-US" smtClean="0"/>
              <a:t>2012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 eaLnBrk="1" latinLnBrk="0" hangingPunct="1"/>
            <a:r>
              <a:rPr kumimoji="0" lang="bg-BG" smtClean="0">
                <a:solidFill>
                  <a:schemeClr val="tx2"/>
                </a:solidFill>
              </a:rPr>
              <a:t>Увод в Софтуерното Инженерство</a:t>
            </a:r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183880" cy="1051560"/>
          </a:xfrm>
        </p:spPr>
        <p:txBody>
          <a:bodyPr/>
          <a:lstStyle/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916832"/>
            <a:ext cx="8111872" cy="4187952"/>
          </a:xfrm>
        </p:spPr>
        <p:txBody>
          <a:bodyPr/>
          <a:lstStyle/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lvl="2" eaLnBrk="1" latinLnBrk="0" hangingPunct="1"/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lvl="4" eaLnBrk="1" latinLnBrk="0" hangingPunct="1"/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2012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2012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2012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7422" y="1484784"/>
            <a:ext cx="8306809" cy="504485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418596" y="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44581" y="1628800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 dirty="0" smtClean="0"/>
              <a:t>Click to edit Master text styles</a:t>
            </a:r>
          </a:p>
          <a:p>
            <a:pPr lvl="1" eaLnBrk="1" latinLnBrk="0" hangingPunct="1"/>
            <a:r>
              <a:rPr kumimoji="0" lang="en-US" dirty="0" smtClean="0"/>
              <a:t>Second level</a:t>
            </a:r>
          </a:p>
          <a:p>
            <a:pPr lvl="2" eaLnBrk="1" latinLnBrk="0" hangingPunct="1"/>
            <a:r>
              <a:rPr kumimoji="0" lang="en-US" dirty="0" smtClean="0"/>
              <a:t>Third level</a:t>
            </a:r>
          </a:p>
          <a:p>
            <a:pPr lvl="3" eaLnBrk="1" latinLnBrk="0" hangingPunct="1"/>
            <a:r>
              <a:rPr kumimoji="0" lang="en-US" dirty="0" smtClean="0"/>
              <a:t>Fourth level</a:t>
            </a:r>
          </a:p>
          <a:p>
            <a:pPr lvl="4" eaLnBrk="1" latinLnBrk="0" hangingPunct="1"/>
            <a:r>
              <a:rPr kumimoji="0" lang="en-US" dirty="0" smtClean="0"/>
              <a:t>Fifth level</a:t>
            </a:r>
            <a:endParaRPr kumimoji="0" lang="en-US" dirty="0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algn="r" eaLnBrk="1" latinLnBrk="0" hangingPunct="1"/>
            <a:r>
              <a:rPr kumimoji="0" lang="bg-BG" sz="1400" smtClean="0">
                <a:solidFill>
                  <a:schemeClr val="tx2"/>
                </a:solidFill>
              </a:rPr>
              <a:t>Увод в Софтуерното Инженерство</a:t>
            </a:r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576" y="1700808"/>
            <a:ext cx="7772400" cy="1828800"/>
          </a:xfrm>
        </p:spPr>
        <p:txBody>
          <a:bodyPr/>
          <a:lstStyle/>
          <a:p>
            <a:r>
              <a:rPr lang="en-US" dirty="0" smtClean="0"/>
              <a:t>Home Shop</a:t>
            </a:r>
            <a:endParaRPr lang="bg-B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 smtClean="0"/>
              <a:t>Моника Герова – 61832</a:t>
            </a:r>
          </a:p>
          <a:p>
            <a:r>
              <a:rPr lang="bg-BG" dirty="0" smtClean="0"/>
              <a:t>Иван Божков - 61823</a:t>
            </a:r>
          </a:p>
          <a:p>
            <a:endParaRPr lang="bg-BG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</a:t>
            </a:r>
            <a:r>
              <a:rPr lang="bg-BG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10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60438" y="2781300"/>
            <a:ext cx="8183562" cy="835025"/>
          </a:xfrm>
        </p:spPr>
        <p:txBody>
          <a:bodyPr>
            <a:normAutofit/>
          </a:bodyPr>
          <a:lstStyle/>
          <a:p>
            <a:r>
              <a:rPr lang="bg-BG" dirty="0"/>
              <a:t>Потребителски </a:t>
            </a:r>
            <a:r>
              <a:rPr lang="bg-BG" dirty="0" smtClean="0"/>
              <a:t>интерфейс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19944" y="413048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600" b="1" kern="1200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69459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Начална страница</a:t>
            </a:r>
            <a:endParaRPr lang="bg-BG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1559026"/>
            <a:ext cx="4711651" cy="4824506"/>
          </a:xfrm>
          <a:prstGeom prst="roundRect">
            <a:avLst>
              <a:gd name="adj" fmla="val 296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F0C94032-CD4C-4C25-B0C2-CEC720522D92}" type="slidenum">
              <a:rPr kumimoji="0" lang="en-US" smtClean="0"/>
              <a:pPr/>
              <a:t>11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Раздел „Хранителни продукти“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1595873"/>
            <a:ext cx="4027358" cy="4692749"/>
          </a:xfrm>
          <a:prstGeom prst="roundRect">
            <a:avLst>
              <a:gd name="adj" fmla="val 530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</a:t>
            </a:r>
            <a:r>
              <a:rPr lang="bg-BG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12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540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Preview item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21" y="1916832"/>
            <a:ext cx="8112125" cy="4080350"/>
          </a:xfrm>
          <a:prstGeom prst="roundRect">
            <a:avLst>
              <a:gd name="adj" fmla="val 5996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</a:t>
            </a:r>
            <a:r>
              <a:rPr lang="bg-BG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13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035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Разглеждане на продукт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401" y="1541668"/>
            <a:ext cx="6498166" cy="4763993"/>
          </a:xfrm>
          <a:prstGeom prst="roundRect">
            <a:avLst>
              <a:gd name="adj" fmla="val 414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</a:t>
            </a:r>
            <a:r>
              <a:rPr lang="bg-BG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14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168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Добавяне в кошница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0" y="2112558"/>
            <a:ext cx="8112125" cy="3796522"/>
          </a:xfrm>
          <a:prstGeom prst="roundRect">
            <a:avLst>
              <a:gd name="adj" fmla="val 545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</a:t>
            </a:r>
            <a:r>
              <a:rPr lang="bg-BG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15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495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Преглед на кошница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344" y="1617335"/>
            <a:ext cx="5658280" cy="4859665"/>
          </a:xfrm>
          <a:prstGeom prst="roundRect">
            <a:avLst>
              <a:gd name="adj" fmla="val 543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</a:t>
            </a:r>
            <a:r>
              <a:rPr lang="bg-BG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16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994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Мобилно приложение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42"/>
          <a:stretch/>
        </p:blipFill>
        <p:spPr>
          <a:xfrm>
            <a:off x="688376" y="1988840"/>
            <a:ext cx="7742215" cy="38652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</a:t>
            </a:r>
            <a:r>
              <a:rPr lang="bg-BG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17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772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Мобилно приложение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40" b="32949"/>
          <a:stretch/>
        </p:blipFill>
        <p:spPr>
          <a:xfrm>
            <a:off x="697716" y="1988840"/>
            <a:ext cx="7723536" cy="38164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</a:t>
            </a:r>
            <a:r>
              <a:rPr lang="bg-BG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18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881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Мобилно приложение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" t="66150" r="-183" b="139"/>
          <a:stretch/>
        </p:blipFill>
        <p:spPr>
          <a:xfrm>
            <a:off x="697716" y="1988840"/>
            <a:ext cx="7723536" cy="38164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201</a:t>
            </a:r>
            <a:r>
              <a:rPr lang="bg-BG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19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540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Съдържание</a:t>
            </a:r>
            <a:endParaRPr lang="bg-BG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39552" y="1916832"/>
            <a:ext cx="8111872" cy="4187952"/>
          </a:xfrm>
        </p:spPr>
        <p:txBody>
          <a:bodyPr>
            <a:normAutofit fontScale="92500" lnSpcReduction="10000"/>
          </a:bodyPr>
          <a:lstStyle/>
          <a:p>
            <a:r>
              <a:rPr lang="bg-BG" dirty="0" smtClean="0"/>
              <a:t>Обхват, перспективи и потребители на проекта</a:t>
            </a:r>
          </a:p>
          <a:p>
            <a:r>
              <a:rPr lang="bg-BG" dirty="0" smtClean="0"/>
              <a:t>Функционални изисквания</a:t>
            </a:r>
          </a:p>
          <a:p>
            <a:r>
              <a:rPr lang="bg-BG" dirty="0" smtClean="0"/>
              <a:t>Нефункционални изисквания</a:t>
            </a:r>
          </a:p>
          <a:p>
            <a:r>
              <a:rPr lang="bg-BG" dirty="0" smtClean="0"/>
              <a:t>Потребителски интерфейс</a:t>
            </a:r>
          </a:p>
          <a:p>
            <a:r>
              <a:rPr lang="bg-BG" dirty="0" smtClean="0"/>
              <a:t>Основни потребителски случаи</a:t>
            </a:r>
          </a:p>
          <a:p>
            <a:r>
              <a:rPr lang="bg-BG" dirty="0" smtClean="0"/>
              <a:t>Диаграми на последователност</a:t>
            </a:r>
          </a:p>
          <a:p>
            <a:r>
              <a:rPr lang="bg-BG" dirty="0" smtClean="0"/>
              <a:t>Диаграми на активностите</a:t>
            </a:r>
          </a:p>
          <a:p>
            <a:r>
              <a:rPr lang="bg-BG" dirty="0" smtClean="0"/>
              <a:t>Пакетни и клас диаграми</a:t>
            </a:r>
          </a:p>
          <a:p>
            <a:r>
              <a:rPr lang="bg-BG" dirty="0" smtClean="0"/>
              <a:t>Бъдещи насоки за развитие</a:t>
            </a:r>
          </a:p>
          <a:p>
            <a:endParaRPr lang="bg-BG" dirty="0" smtClean="0"/>
          </a:p>
          <a:p>
            <a:endParaRPr lang="bg-B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F0C94032-CD4C-4C25-B0C2-CEC720522D92}" type="slidenum">
              <a:rPr kumimoji="0" lang="en-US" smtClean="0"/>
              <a:pPr/>
              <a:t>2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3400" dirty="0"/>
              <a:t>Основни </a:t>
            </a:r>
            <a:r>
              <a:rPr lang="bg-BG" sz="3400" dirty="0" smtClean="0"/>
              <a:t>потребителски случаи</a:t>
            </a:r>
            <a:endParaRPr lang="en-US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916832"/>
            <a:ext cx="8111872" cy="4187952"/>
          </a:xfrm>
        </p:spPr>
        <p:txBody>
          <a:bodyPr>
            <a:normAutofit fontScale="77500" lnSpcReduction="20000"/>
          </a:bodyPr>
          <a:lstStyle/>
          <a:p>
            <a:pPr lvl="0"/>
            <a:r>
              <a:rPr lang="bg-BG" i="1" dirty="0"/>
              <a:t>Потребителят може да избира категория на продукт чрез падащо меню.</a:t>
            </a:r>
            <a:endParaRPr lang="en-US" i="1" dirty="0"/>
          </a:p>
          <a:p>
            <a:pPr lvl="0"/>
            <a:r>
              <a:rPr lang="bg-BG" i="1" dirty="0"/>
              <a:t>Потребителят ще има възможност да избира количество от даден продукт чрез бутони  „+“ и „-“</a:t>
            </a:r>
            <a:endParaRPr lang="en-US" i="1" dirty="0"/>
          </a:p>
          <a:p>
            <a:pPr lvl="0"/>
            <a:r>
              <a:rPr lang="bg-BG" i="1" dirty="0"/>
              <a:t>Потребителят ще има възможност да добавя продукт в количка чрез бутон „Добави в количка“ </a:t>
            </a:r>
            <a:endParaRPr lang="en-US" i="1" dirty="0"/>
          </a:p>
          <a:p>
            <a:pPr lvl="0"/>
            <a:r>
              <a:rPr lang="bg-BG" i="1" dirty="0" smtClean="0"/>
              <a:t>Ако потребителят е лог-нат ще има възможност да добавя даден продукт в „Любими“ чрез бутон във формата на звездичка.</a:t>
            </a:r>
            <a:endParaRPr lang="en-US" i="1" dirty="0" smtClean="0"/>
          </a:p>
          <a:p>
            <a:pPr lvl="0"/>
            <a:r>
              <a:rPr lang="bg-BG" i="1" dirty="0" smtClean="0"/>
              <a:t>Потребителят </a:t>
            </a:r>
            <a:r>
              <a:rPr lang="bg-BG" i="1" dirty="0"/>
              <a:t>ще има възможност да търси продукти по име чрез търсачка.</a:t>
            </a:r>
            <a:endParaRPr lang="en-US" i="1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20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13" name="AutoShape 7"/>
          <p:cNvSpPr>
            <a:spLocks noChangeArrowheads="1"/>
          </p:cNvSpPr>
          <p:nvPr/>
        </p:nvSpPr>
        <p:spPr bwMode="auto">
          <a:xfrm>
            <a:off x="4338101" y="4221088"/>
            <a:ext cx="300289" cy="288032"/>
          </a:xfrm>
          <a:prstGeom prst="star5">
            <a:avLst/>
          </a:prstGeom>
          <a:solidFill>
            <a:srgbClr val="FFC000"/>
          </a:solidFill>
          <a:ln w="3175">
            <a:solidFill>
              <a:srgbClr val="F2F2F2"/>
            </a:solidFill>
            <a:miter lim="800000"/>
            <a:headEnd/>
            <a:tailEnd/>
          </a:ln>
          <a:effectLst>
            <a:outerShdw dist="28398" dir="3806097" algn="ctr" rotWithShape="0">
              <a:srgbClr val="7F5F00">
                <a:alpha val="5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25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Диаграма на случаите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967687"/>
            <a:ext cx="6124575" cy="3819525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5940152" y="2637843"/>
            <a:ext cx="2871608" cy="158231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Тази </a:t>
            </a:r>
            <a:r>
              <a:rPr lang="en-US" dirty="0" smtClean="0"/>
              <a:t>Use Case</a:t>
            </a:r>
            <a:r>
              <a:rPr lang="bg-BG" dirty="0" smtClean="0"/>
              <a:t> диаграма показва цялостната</a:t>
            </a:r>
            <a:r>
              <a:rPr lang="en-US" dirty="0" smtClean="0"/>
              <a:t> </a:t>
            </a:r>
            <a:r>
              <a:rPr lang="bg-BG" dirty="0" smtClean="0"/>
              <a:t>работа на системата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392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10650" y="0"/>
            <a:ext cx="915464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Диаграма </a:t>
            </a:r>
            <a:r>
              <a:rPr lang="bg-BG" dirty="0"/>
              <a:t>на </a:t>
            </a:r>
            <a:r>
              <a:rPr lang="bg-BG" dirty="0" smtClean="0"/>
              <a:t>последователност</a:t>
            </a:r>
            <a:endParaRPr lang="en-US" dirty="0"/>
          </a:p>
        </p:txBody>
      </p:sp>
      <p:pic>
        <p:nvPicPr>
          <p:cNvPr id="4098" name="Picture 2" descr="unregister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16052"/>
            <a:ext cx="4934291" cy="5095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ounded Rectangle 17"/>
          <p:cNvSpPr/>
          <p:nvPr/>
        </p:nvSpPr>
        <p:spPr>
          <a:xfrm>
            <a:off x="5670904" y="2920884"/>
            <a:ext cx="3068848" cy="158231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Тази диаграма </a:t>
            </a:r>
            <a:r>
              <a:rPr lang="bg-BG" dirty="0" smtClean="0"/>
              <a:t>показва търсенето и купуването от нерегистриран потребител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269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 rot="5400000">
            <a:off x="1148903" y="-1142999"/>
            <a:ext cx="6858003" cy="91440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REGISTER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65853"/>
            <a:ext cx="6912768" cy="5104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Диаграма на последователност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6047033" y="2502792"/>
            <a:ext cx="3068848" cy="1582314"/>
          </a:xfrm>
          <a:prstGeom prst="roundRect">
            <a:avLst/>
          </a:prstGeom>
          <a:solidFill>
            <a:schemeClr val="accent3">
              <a:lumMod val="20000"/>
              <a:lumOff val="8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Тази диаграма </a:t>
            </a:r>
            <a:r>
              <a:rPr lang="bg-BG" dirty="0" smtClean="0"/>
              <a:t>показва търсенето и купуването от регистриран потребител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54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 rot="5400000">
            <a:off x="1148903" y="-1142999"/>
            <a:ext cx="6858003" cy="91440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Диаграми на </a:t>
            </a:r>
            <a:r>
              <a:rPr lang="bg-BG" dirty="0" smtClean="0"/>
              <a:t>активностите</a:t>
            </a:r>
            <a:endParaRPr lang="en-US" dirty="0"/>
          </a:p>
        </p:txBody>
      </p:sp>
      <p:pic>
        <p:nvPicPr>
          <p:cNvPr id="3076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2" t="20995" r="39658" b="8011"/>
          <a:stretch>
            <a:fillRect/>
          </a:stretch>
        </p:blipFill>
        <p:spPr bwMode="auto">
          <a:xfrm>
            <a:off x="1043608" y="1912598"/>
            <a:ext cx="4801972" cy="3661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ounded Rectangle 15"/>
          <p:cNvSpPr/>
          <p:nvPr/>
        </p:nvSpPr>
        <p:spPr>
          <a:xfrm>
            <a:off x="5436095" y="1572857"/>
            <a:ext cx="3477603" cy="1724472"/>
          </a:xfrm>
          <a:prstGeom prst="roundRect">
            <a:avLst/>
          </a:prstGeom>
          <a:solidFill>
            <a:schemeClr val="accent3">
              <a:lumMod val="20000"/>
              <a:lumOff val="8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Тази диаграма </a:t>
            </a:r>
            <a:r>
              <a:rPr lang="bg-BG" dirty="0" smtClean="0"/>
              <a:t>показва как администраторът има възможност да добавя нови продукти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295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Диаграма </a:t>
            </a:r>
            <a:r>
              <a:rPr lang="bg-BG" dirty="0"/>
              <a:t>на активностите</a:t>
            </a:r>
            <a:endParaRPr lang="en-US" dirty="0"/>
          </a:p>
        </p:txBody>
      </p:sp>
      <p:pic>
        <p:nvPicPr>
          <p:cNvPr id="1026" name="Picture 2" descr="https://scontent.xx.fbcdn.net/hphotos-xtf1/v/t34.0-12/12607315_1062114167143505_1389079836_n.jpg?oh=2ac7b51be4d7b9c33d9c23162ea9538e&amp;oe=56A0312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259" y="1617661"/>
            <a:ext cx="4229100" cy="467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5076056" y="3956049"/>
            <a:ext cx="3762137" cy="1724472"/>
          </a:xfrm>
          <a:prstGeom prst="roundRect">
            <a:avLst/>
          </a:prstGeom>
          <a:solidFill>
            <a:schemeClr val="accent3">
              <a:lumMod val="20000"/>
              <a:lumOff val="8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/>
              <a:t>Тази диаграма показва добавянето на продукти в </a:t>
            </a:r>
            <a:r>
              <a:rPr lang="bg-BG" dirty="0" smtClean="0"/>
              <a:t>кошницата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948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Пакетни и клас </a:t>
            </a:r>
            <a:r>
              <a:rPr lang="bg-BG" dirty="0" smtClean="0"/>
              <a:t>диаграми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0" y="2224995"/>
            <a:ext cx="8112125" cy="3571648"/>
          </a:xfrm>
        </p:spPr>
      </p:pic>
    </p:spTree>
    <p:extLst>
      <p:ext uri="{BB962C8B-B14F-4D97-AF65-F5344CB8AC3E}">
        <p14:creationId xmlns:p14="http://schemas.microsoft.com/office/powerpoint/2010/main" val="2045001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7" y="-297"/>
            <a:ext cx="9144793" cy="6858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</a:t>
            </a:r>
            <a:r>
              <a:rPr lang="bg-BG" dirty="0" smtClean="0"/>
              <a:t>лас диаграма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50" y="1989616"/>
            <a:ext cx="8112125" cy="4042405"/>
          </a:xfrm>
        </p:spPr>
      </p:pic>
    </p:spTree>
    <p:extLst>
      <p:ext uri="{BB962C8B-B14F-4D97-AF65-F5344CB8AC3E}">
        <p14:creationId xmlns:p14="http://schemas.microsoft.com/office/powerpoint/2010/main" val="4287019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Бъдещи насоки за </a:t>
            </a:r>
            <a:r>
              <a:rPr lang="bg-BG" dirty="0" smtClean="0"/>
              <a:t>развитие</a:t>
            </a:r>
            <a:endParaRPr lang="bg-BG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68344" y="1988840"/>
            <a:ext cx="8183880" cy="1026810"/>
          </a:xfrm>
        </p:spPr>
        <p:txBody>
          <a:bodyPr>
            <a:normAutofit/>
          </a:bodyPr>
          <a:lstStyle/>
          <a:p>
            <a:r>
              <a:rPr lang="bg-BG" sz="2400" dirty="0" smtClean="0"/>
              <a:t>Планираме изготвяне на бизнес план и реализиране на проекта в рамките на 2 години. </a:t>
            </a:r>
            <a:endParaRPr lang="bg-BG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28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Обхват, перспективи и потребители на </a:t>
            </a:r>
            <a:r>
              <a:rPr lang="bg-BG" dirty="0"/>
              <a:t>проекта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Обхват на проекта</a:t>
            </a:r>
          </a:p>
          <a:p>
            <a:r>
              <a:rPr lang="bg-BG" dirty="0" smtClean="0"/>
              <a:t>Перспективи </a:t>
            </a:r>
            <a:r>
              <a:rPr lang="bg-BG" dirty="0"/>
              <a:t>на </a:t>
            </a:r>
            <a:r>
              <a:rPr lang="bg-BG" dirty="0" smtClean="0"/>
              <a:t>проекта</a:t>
            </a:r>
          </a:p>
          <a:p>
            <a:r>
              <a:rPr lang="bg-BG" dirty="0" smtClean="0"/>
              <a:t>Потребители </a:t>
            </a:r>
            <a:r>
              <a:rPr lang="bg-BG" dirty="0"/>
              <a:t>на проекта</a:t>
            </a:r>
            <a:endParaRPr lang="bg-BG" dirty="0" smtClean="0"/>
          </a:p>
          <a:p>
            <a:endParaRPr lang="bg-B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F0C94032-CD4C-4C25-B0C2-CEC720522D92}" type="slidenum">
              <a:rPr kumimoji="0" lang="en-US" smtClean="0"/>
              <a:pPr/>
              <a:t>3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Обхват на проекта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i="1" dirty="0" smtClean="0"/>
              <a:t>Сайтът </a:t>
            </a:r>
            <a:r>
              <a:rPr lang="bg-BG" i="1" dirty="0"/>
              <a:t>е предназначен за всеки, който има нужда да набави стоки/продукти за дома си, без да му се налага да излиза от вкъщи.</a:t>
            </a:r>
            <a:endParaRPr lang="en-US" i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4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355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Перспективи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056" y="1772816"/>
            <a:ext cx="8111872" cy="4187952"/>
          </a:xfrm>
        </p:spPr>
        <p:txBody>
          <a:bodyPr>
            <a:normAutofit/>
          </a:bodyPr>
          <a:lstStyle/>
          <a:p>
            <a:r>
              <a:rPr lang="en-US" dirty="0" smtClean="0"/>
              <a:t>Home Shop </a:t>
            </a:r>
            <a:r>
              <a:rPr lang="bg-BG" dirty="0" smtClean="0"/>
              <a:t>е онлайн платформа.</a:t>
            </a:r>
          </a:p>
          <a:p>
            <a:endParaRPr lang="bg-BG" dirty="0" smtClean="0"/>
          </a:p>
          <a:p>
            <a:r>
              <a:rPr lang="bg-BG" dirty="0" smtClean="0"/>
              <a:t>закупуване на стоки от първа необходимост.</a:t>
            </a:r>
          </a:p>
          <a:p>
            <a:r>
              <a:rPr lang="bg-BG" dirty="0" smtClean="0"/>
              <a:t>През </a:t>
            </a:r>
            <a:r>
              <a:rPr lang="en-US" dirty="0" smtClean="0"/>
              <a:t>Web</a:t>
            </a:r>
            <a:r>
              <a:rPr lang="bg-BG" dirty="0"/>
              <a:t> </a:t>
            </a:r>
            <a:r>
              <a:rPr lang="en-US" dirty="0" smtClean="0"/>
              <a:t>browser</a:t>
            </a:r>
            <a:r>
              <a:rPr lang="bg-BG" dirty="0" smtClean="0"/>
              <a:t>.</a:t>
            </a:r>
            <a:endParaRPr lang="en-US" dirty="0" smtClean="0"/>
          </a:p>
          <a:p>
            <a:r>
              <a:rPr lang="bg-BG" dirty="0" smtClean="0"/>
              <a:t>През </a:t>
            </a:r>
            <a:r>
              <a:rPr lang="en-US" dirty="0" smtClean="0"/>
              <a:t>mobile application</a:t>
            </a:r>
          </a:p>
          <a:p>
            <a:r>
              <a:rPr lang="bg-BG" dirty="0" smtClean="0"/>
              <a:t>Без регистрация</a:t>
            </a:r>
            <a:r>
              <a:rPr lang="en-US" dirty="0"/>
              <a:t>!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5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152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Потребители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229" y="1700808"/>
            <a:ext cx="8111872" cy="4187952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bg-BG" dirty="0" smtClean="0"/>
              <a:t>Платформата е насочена към:</a:t>
            </a:r>
          </a:p>
          <a:p>
            <a:endParaRPr lang="bg-BG" dirty="0"/>
          </a:p>
          <a:p>
            <a:r>
              <a:rPr lang="bg-BG" dirty="0" smtClean="0"/>
              <a:t>Хора с висока ангажираност</a:t>
            </a:r>
          </a:p>
          <a:p>
            <a:r>
              <a:rPr lang="bg-BG" dirty="0" smtClean="0"/>
              <a:t>Хора с увреждания</a:t>
            </a:r>
            <a:endParaRPr lang="bg-BG" dirty="0"/>
          </a:p>
          <a:p>
            <a:r>
              <a:rPr lang="bg-BG" dirty="0"/>
              <a:t>Х</a:t>
            </a:r>
            <a:r>
              <a:rPr lang="bg-BG" dirty="0" smtClean="0"/>
              <a:t>ора, които не обичат да ходят на пазар.</a:t>
            </a:r>
          </a:p>
          <a:p>
            <a:r>
              <a:rPr lang="bg-BG" dirty="0" smtClean="0"/>
              <a:t>Любители на онлайн пазаруването</a:t>
            </a:r>
          </a:p>
          <a:p>
            <a:pPr marL="0" indent="0">
              <a:buNone/>
            </a:pPr>
            <a:endParaRPr lang="bg-BG" dirty="0" smtClean="0"/>
          </a:p>
          <a:p>
            <a:endParaRPr lang="bg-BG" dirty="0" smtClean="0"/>
          </a:p>
          <a:p>
            <a:pPr algn="ctr"/>
            <a:r>
              <a:rPr lang="bg-BG" dirty="0" smtClean="0"/>
              <a:t>ЗА ВСЕКИ!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6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304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Функционални изисквания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bg-BG" dirty="0" smtClean="0"/>
              <a:t>Платформата дава възможност за:</a:t>
            </a:r>
          </a:p>
          <a:p>
            <a:r>
              <a:rPr lang="bg-BG" dirty="0" smtClean="0"/>
              <a:t>Търсене на стоки</a:t>
            </a:r>
          </a:p>
          <a:p>
            <a:r>
              <a:rPr lang="bg-BG" dirty="0" smtClean="0"/>
              <a:t>Филтриране по категории</a:t>
            </a:r>
          </a:p>
          <a:p>
            <a:r>
              <a:rPr lang="bg-BG" dirty="0" smtClean="0"/>
              <a:t>Избиране на желаното количество от дадена стока</a:t>
            </a:r>
          </a:p>
          <a:p>
            <a:r>
              <a:rPr lang="bg-BG" dirty="0" smtClean="0"/>
              <a:t>Запазване на </a:t>
            </a:r>
            <a:r>
              <a:rPr lang="bg-BG" dirty="0"/>
              <a:t>стоки за определен период от време (10 минути) </a:t>
            </a:r>
          </a:p>
          <a:p>
            <a:r>
              <a:rPr lang="bg-BG" dirty="0" smtClean="0"/>
              <a:t>Добавяне в „кошница“</a:t>
            </a:r>
          </a:p>
          <a:p>
            <a:r>
              <a:rPr lang="bg-BG" dirty="0" smtClean="0"/>
              <a:t>Закупуване</a:t>
            </a:r>
          </a:p>
          <a:p>
            <a:r>
              <a:rPr lang="bg-BG" dirty="0" smtClean="0"/>
              <a:t>Проследяване </a:t>
            </a:r>
            <a:r>
              <a:rPr lang="bg-BG" dirty="0"/>
              <a:t>на пратка </a:t>
            </a:r>
          </a:p>
          <a:p>
            <a:r>
              <a:rPr lang="bg-BG" dirty="0" smtClean="0"/>
              <a:t>Създаване на профил</a:t>
            </a:r>
          </a:p>
          <a:p>
            <a:pPr marL="0" indent="0">
              <a:buNone/>
            </a:pPr>
            <a:endParaRPr lang="bg-B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F0C94032-CD4C-4C25-B0C2-CEC720522D92}" type="slidenum">
              <a:rPr kumimoji="0" lang="en-US" smtClean="0"/>
              <a:pPr/>
              <a:t>7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Функционални изисквания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При съществуващ профил се дава възможност за добавяне в „любими“</a:t>
            </a:r>
          </a:p>
          <a:p>
            <a:r>
              <a:rPr lang="bg-BG" dirty="0" smtClean="0"/>
              <a:t>Добавяне на нови артикули от администратор или изтриване на несъществуващи такива</a:t>
            </a:r>
          </a:p>
          <a:p>
            <a:r>
              <a:rPr lang="bg-BG" dirty="0" smtClean="0"/>
              <a:t>Управляване на профили от администратор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/>
              <a:t>8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398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/>
              <a:t>Нефункционални изисквания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39552" y="2028262"/>
            <a:ext cx="8111872" cy="4187952"/>
          </a:xfrm>
        </p:spPr>
        <p:txBody>
          <a:bodyPr/>
          <a:lstStyle/>
          <a:p>
            <a:r>
              <a:rPr lang="bg-BG" dirty="0" smtClean="0"/>
              <a:t>Издръжливост при висок трафик от потребители </a:t>
            </a:r>
            <a:r>
              <a:rPr lang="bg-BG" dirty="0"/>
              <a:t>( 500 000  потребители/секунда ) </a:t>
            </a:r>
            <a:endParaRPr lang="bg-BG" dirty="0" smtClean="0"/>
          </a:p>
          <a:p>
            <a:r>
              <a:rPr lang="bg-BG" dirty="0" smtClean="0"/>
              <a:t>Бърз отговор ( 15 милисекунди )</a:t>
            </a:r>
          </a:p>
          <a:p>
            <a:r>
              <a:rPr lang="bg-BG" dirty="0" smtClean="0"/>
              <a:t>Криптиране на личните данни на потребителите</a:t>
            </a:r>
          </a:p>
          <a:p>
            <a:r>
              <a:rPr lang="bg-BG" dirty="0" smtClean="0"/>
              <a:t>Да се поддържа на различни езици</a:t>
            </a:r>
          </a:p>
          <a:p>
            <a:pPr marL="0" indent="0">
              <a:buNone/>
            </a:pPr>
            <a:endParaRPr lang="bg-BG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201</a:t>
            </a:r>
            <a:r>
              <a:rPr lang="bg-BG" dirty="0" smtClean="0"/>
              <a:t>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bg-BG" smtClean="0"/>
              <a:t>Увод в Софтуерното Инженерство</a:t>
            </a:r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F0C94032-CD4C-4C25-B0C2-CEC720522D92}" type="slidenum">
              <a:rPr kumimoji="0" lang="en-US" smtClean="0"/>
              <a:pPr/>
              <a:t>9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1293</TotalTime>
  <Words>555</Words>
  <Application>Microsoft Office PowerPoint</Application>
  <PresentationFormat>On-screen Show (4:3)</PresentationFormat>
  <Paragraphs>145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Verdana</vt:lpstr>
      <vt:lpstr>Wingdings 2</vt:lpstr>
      <vt:lpstr>Aspect</vt:lpstr>
      <vt:lpstr>Home Shop</vt:lpstr>
      <vt:lpstr>Съдържание</vt:lpstr>
      <vt:lpstr>Обхват, перспективи и потребители на проекта</vt:lpstr>
      <vt:lpstr>Обхват на проекта</vt:lpstr>
      <vt:lpstr>Перспективи</vt:lpstr>
      <vt:lpstr>Потребители</vt:lpstr>
      <vt:lpstr>Функционални изисквания</vt:lpstr>
      <vt:lpstr>Функционални изисквания</vt:lpstr>
      <vt:lpstr>Нефункционални изисквания</vt:lpstr>
      <vt:lpstr>Потребителски интерфейс</vt:lpstr>
      <vt:lpstr>Начална страница</vt:lpstr>
      <vt:lpstr>Раздел „Хранителни продукти“</vt:lpstr>
      <vt:lpstr>Preview item</vt:lpstr>
      <vt:lpstr>Разглеждане на продукт</vt:lpstr>
      <vt:lpstr>Добавяне в кошница</vt:lpstr>
      <vt:lpstr>Преглед на кошница</vt:lpstr>
      <vt:lpstr>Мобилно приложение</vt:lpstr>
      <vt:lpstr>Мобилно приложение</vt:lpstr>
      <vt:lpstr>Мобилно приложение</vt:lpstr>
      <vt:lpstr>Основни потребителски случаи</vt:lpstr>
      <vt:lpstr>Диаграма на случаите</vt:lpstr>
      <vt:lpstr>Диаграма на последователност</vt:lpstr>
      <vt:lpstr>Диаграма на последователност</vt:lpstr>
      <vt:lpstr>Диаграми на активностите</vt:lpstr>
      <vt:lpstr>Диаграма на активностите</vt:lpstr>
      <vt:lpstr>Пакетни и клас диаграми</vt:lpstr>
      <vt:lpstr>Клас диаграма</vt:lpstr>
      <vt:lpstr>Бъдещи насоки за развитие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Dessy</dc:creator>
  <cp:lastModifiedBy>Ivan Bozhkov</cp:lastModifiedBy>
  <cp:revision>63</cp:revision>
  <dcterms:created xsi:type="dcterms:W3CDTF">2012-10-30T14:08:05Z</dcterms:created>
  <dcterms:modified xsi:type="dcterms:W3CDTF">2016-01-20T20:57:11Z</dcterms:modified>
</cp:coreProperties>
</file>

<file path=docProps/thumbnail.jpeg>
</file>